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60" r:id="rId3"/>
    <p:sldId id="259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5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>
        <p:scale>
          <a:sx n="100" d="100"/>
          <a:sy n="100" d="100"/>
        </p:scale>
        <p:origin x="99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7743E-C29C-47B4-9F0A-51941545C158}" type="doc">
      <dgm:prSet loTypeId="urn:microsoft.com/office/officeart/2005/8/layout/hChevron3" loCatId="process" qsTypeId="urn:microsoft.com/office/officeart/2005/8/quickstyle/simple1" qsCatId="simple" csTypeId="urn:microsoft.com/office/officeart/2005/8/colors/colorful3" csCatId="colorful" phldr="1"/>
      <dgm:spPr/>
    </dgm:pt>
    <dgm:pt modelId="{CEBA131F-B553-4756-B970-9356CAB7990D}">
      <dgm:prSet phldrT="[Texto]"/>
      <dgm:spPr/>
      <dgm:t>
        <a:bodyPr/>
        <a:lstStyle/>
        <a:p>
          <a:r>
            <a:rPr lang="es-ES" dirty="0" smtClean="0"/>
            <a:t>GUI</a:t>
          </a:r>
          <a:endParaRPr lang="es-ES" dirty="0"/>
        </a:p>
      </dgm:t>
    </dgm:pt>
    <dgm:pt modelId="{9B51D2F6-FB94-4A1F-80C3-2E89A71BCAC1}" type="parTrans" cxnId="{D5241360-F71B-44F0-BF7A-E2F7D100D560}">
      <dgm:prSet/>
      <dgm:spPr/>
      <dgm:t>
        <a:bodyPr/>
        <a:lstStyle/>
        <a:p>
          <a:endParaRPr lang="es-ES"/>
        </a:p>
      </dgm:t>
    </dgm:pt>
    <dgm:pt modelId="{87A9F87A-A51C-4255-959D-14AB4C17FBB1}" type="sibTrans" cxnId="{D5241360-F71B-44F0-BF7A-E2F7D100D560}">
      <dgm:prSet/>
      <dgm:spPr/>
      <dgm:t>
        <a:bodyPr/>
        <a:lstStyle/>
        <a:p>
          <a:endParaRPr lang="es-ES"/>
        </a:p>
      </dgm:t>
    </dgm:pt>
    <dgm:pt modelId="{71DE2B4E-811D-473A-8EA4-AC4D5A277A86}">
      <dgm:prSet phldrT="[Texto]"/>
      <dgm:spPr/>
      <dgm:t>
        <a:bodyPr/>
        <a:lstStyle/>
        <a:p>
          <a:r>
            <a:rPr lang="es-ES" dirty="0" smtClean="0"/>
            <a:t>BD</a:t>
          </a:r>
          <a:endParaRPr lang="es-ES" dirty="0"/>
        </a:p>
      </dgm:t>
    </dgm:pt>
    <dgm:pt modelId="{CAE24009-8B5B-4258-B9CD-9B199AF7A4DD}" type="parTrans" cxnId="{3CD26F06-656B-46C5-9435-6727F723EB89}">
      <dgm:prSet/>
      <dgm:spPr/>
      <dgm:t>
        <a:bodyPr/>
        <a:lstStyle/>
        <a:p>
          <a:endParaRPr lang="es-ES"/>
        </a:p>
      </dgm:t>
    </dgm:pt>
    <dgm:pt modelId="{B9691267-8728-4170-93C3-8A382351E642}" type="sibTrans" cxnId="{3CD26F06-656B-46C5-9435-6727F723EB89}">
      <dgm:prSet/>
      <dgm:spPr/>
      <dgm:t>
        <a:bodyPr/>
        <a:lstStyle/>
        <a:p>
          <a:endParaRPr lang="es-ES"/>
        </a:p>
      </dgm:t>
    </dgm:pt>
    <dgm:pt modelId="{C6B79EB4-BF70-43B6-A85A-6E944B34AACF}">
      <dgm:prSet phldrT="[Texto]"/>
      <dgm:spPr/>
      <dgm:t>
        <a:bodyPr/>
        <a:lstStyle/>
        <a:p>
          <a:r>
            <a:rPr lang="es-ES" dirty="0" smtClean="0"/>
            <a:t>Visualizaciones dinámicas</a:t>
          </a:r>
          <a:endParaRPr lang="es-ES" dirty="0"/>
        </a:p>
      </dgm:t>
    </dgm:pt>
    <dgm:pt modelId="{5B8038BD-AF0E-4B57-8764-50D80E44F1AE}" type="parTrans" cxnId="{FA918AB0-479B-4DB7-89A6-767C4A7014A3}">
      <dgm:prSet/>
      <dgm:spPr/>
      <dgm:t>
        <a:bodyPr/>
        <a:lstStyle/>
        <a:p>
          <a:endParaRPr lang="es-ES"/>
        </a:p>
      </dgm:t>
    </dgm:pt>
    <dgm:pt modelId="{78AEACEE-FACE-4C6F-8112-5A26F79EFD73}" type="sibTrans" cxnId="{FA918AB0-479B-4DB7-89A6-767C4A7014A3}">
      <dgm:prSet/>
      <dgm:spPr/>
      <dgm:t>
        <a:bodyPr/>
        <a:lstStyle/>
        <a:p>
          <a:endParaRPr lang="es-ES"/>
        </a:p>
      </dgm:t>
    </dgm:pt>
    <dgm:pt modelId="{F596CDFD-0CD0-46F9-9B5B-F337562BFB76}">
      <dgm:prSet phldrT="[Texto]"/>
      <dgm:spPr/>
      <dgm:t>
        <a:bodyPr/>
        <a:lstStyle/>
        <a:p>
          <a:r>
            <a:rPr lang="es-ES" dirty="0" smtClean="0"/>
            <a:t>Espacio navegable</a:t>
          </a:r>
          <a:endParaRPr lang="es-ES" dirty="0"/>
        </a:p>
      </dgm:t>
    </dgm:pt>
    <dgm:pt modelId="{C0458143-AA51-461F-9417-6B69A817B7D6}" type="parTrans" cxnId="{A778F693-E4C3-40D8-AA9C-CAB65F17AA84}">
      <dgm:prSet/>
      <dgm:spPr/>
      <dgm:t>
        <a:bodyPr/>
        <a:lstStyle/>
        <a:p>
          <a:endParaRPr lang="es-ES"/>
        </a:p>
      </dgm:t>
    </dgm:pt>
    <dgm:pt modelId="{6B361B82-440B-42CF-B212-4DC35DFC10EB}" type="sibTrans" cxnId="{A778F693-E4C3-40D8-AA9C-CAB65F17AA84}">
      <dgm:prSet/>
      <dgm:spPr/>
      <dgm:t>
        <a:bodyPr/>
        <a:lstStyle/>
        <a:p>
          <a:endParaRPr lang="es-ES"/>
        </a:p>
      </dgm:t>
    </dgm:pt>
    <dgm:pt modelId="{3172515A-5B04-4CAF-B9B8-A447E22D09FF}">
      <dgm:prSet phldrT="[Texto]"/>
      <dgm:spPr/>
      <dgm:t>
        <a:bodyPr/>
        <a:lstStyle/>
        <a:p>
          <a:r>
            <a:rPr lang="es-ES" dirty="0" smtClean="0"/>
            <a:t>Simulación</a:t>
          </a:r>
          <a:endParaRPr lang="es-ES" dirty="0"/>
        </a:p>
      </dgm:t>
    </dgm:pt>
    <dgm:pt modelId="{38A5F448-33ED-42C8-AAD5-72CF05C38C0B}" type="parTrans" cxnId="{CDC7ED12-053D-44B9-84C7-FA3B3B66ABC7}">
      <dgm:prSet/>
      <dgm:spPr/>
      <dgm:t>
        <a:bodyPr/>
        <a:lstStyle/>
        <a:p>
          <a:endParaRPr lang="es-ES"/>
        </a:p>
      </dgm:t>
    </dgm:pt>
    <dgm:pt modelId="{E85CD7FA-B17A-4999-BBB3-E708B28DA221}" type="sibTrans" cxnId="{CDC7ED12-053D-44B9-84C7-FA3B3B66ABC7}">
      <dgm:prSet/>
      <dgm:spPr/>
      <dgm:t>
        <a:bodyPr/>
        <a:lstStyle/>
        <a:p>
          <a:endParaRPr lang="es-ES"/>
        </a:p>
      </dgm:t>
    </dgm:pt>
    <dgm:pt modelId="{F34D300A-CF40-4D10-9661-99FBF9445E12}" type="pres">
      <dgm:prSet presAssocID="{D407743E-C29C-47B4-9F0A-51941545C158}" presName="Name0" presStyleCnt="0">
        <dgm:presLayoutVars>
          <dgm:dir/>
          <dgm:resizeHandles val="exact"/>
        </dgm:presLayoutVars>
      </dgm:prSet>
      <dgm:spPr/>
    </dgm:pt>
    <dgm:pt modelId="{02D5BBE6-B4EB-4BF4-93EE-D1CF41EA6738}" type="pres">
      <dgm:prSet presAssocID="{CEBA131F-B553-4756-B970-9356CAB7990D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F1B25D4-DA90-47D3-AC8F-068764AF0FC6}" type="pres">
      <dgm:prSet presAssocID="{87A9F87A-A51C-4255-959D-14AB4C17FBB1}" presName="parSpace" presStyleCnt="0"/>
      <dgm:spPr/>
    </dgm:pt>
    <dgm:pt modelId="{FC20EC1C-1A98-4928-B298-814771375D7C}" type="pres">
      <dgm:prSet presAssocID="{71DE2B4E-811D-473A-8EA4-AC4D5A277A8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1F16AD-32A4-4288-8EF7-FE42AEA0FF75}" type="pres">
      <dgm:prSet presAssocID="{B9691267-8728-4170-93C3-8A382351E642}" presName="parSpace" presStyleCnt="0"/>
      <dgm:spPr/>
    </dgm:pt>
    <dgm:pt modelId="{AFA29DDA-F409-451E-A876-99377204DA32}" type="pres">
      <dgm:prSet presAssocID="{F596CDFD-0CD0-46F9-9B5B-F337562BFB76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C0677A0-BEC4-4974-90F9-04E3D2168E30}" type="pres">
      <dgm:prSet presAssocID="{6B361B82-440B-42CF-B212-4DC35DFC10EB}" presName="parSpace" presStyleCnt="0"/>
      <dgm:spPr/>
    </dgm:pt>
    <dgm:pt modelId="{39E879B7-DB75-477F-BFC4-382E5B7F6CAB}" type="pres">
      <dgm:prSet presAssocID="{3172515A-5B04-4CAF-B9B8-A447E22D09FF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1C3B425-380D-445A-AB76-5CE78BE4F3C9}" type="pres">
      <dgm:prSet presAssocID="{E85CD7FA-B17A-4999-BBB3-E708B28DA221}" presName="parSpace" presStyleCnt="0"/>
      <dgm:spPr/>
    </dgm:pt>
    <dgm:pt modelId="{B7C2E6E7-E473-469E-A6BA-1095C4BD9BA0}" type="pres">
      <dgm:prSet presAssocID="{C6B79EB4-BF70-43B6-A85A-6E944B34AACF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FC69F583-F9A7-4016-B422-5D737CF07CE4}" type="presOf" srcId="{CEBA131F-B553-4756-B970-9356CAB7990D}" destId="{02D5BBE6-B4EB-4BF4-93EE-D1CF41EA6738}" srcOrd="0" destOrd="0" presId="urn:microsoft.com/office/officeart/2005/8/layout/hChevron3"/>
    <dgm:cxn modelId="{83341046-01FB-494D-9CA5-F4DC608C04F0}" type="presOf" srcId="{C6B79EB4-BF70-43B6-A85A-6E944B34AACF}" destId="{B7C2E6E7-E473-469E-A6BA-1095C4BD9BA0}" srcOrd="0" destOrd="0" presId="urn:microsoft.com/office/officeart/2005/8/layout/hChevron3"/>
    <dgm:cxn modelId="{5AA7A63C-959A-4FE5-A89C-0C9916AD4F91}" type="presOf" srcId="{3172515A-5B04-4CAF-B9B8-A447E22D09FF}" destId="{39E879B7-DB75-477F-BFC4-382E5B7F6CAB}" srcOrd="0" destOrd="0" presId="urn:microsoft.com/office/officeart/2005/8/layout/hChevron3"/>
    <dgm:cxn modelId="{A778F693-E4C3-40D8-AA9C-CAB65F17AA84}" srcId="{D407743E-C29C-47B4-9F0A-51941545C158}" destId="{F596CDFD-0CD0-46F9-9B5B-F337562BFB76}" srcOrd="2" destOrd="0" parTransId="{C0458143-AA51-461F-9417-6B69A817B7D6}" sibTransId="{6B361B82-440B-42CF-B212-4DC35DFC10EB}"/>
    <dgm:cxn modelId="{CDC7ED12-053D-44B9-84C7-FA3B3B66ABC7}" srcId="{D407743E-C29C-47B4-9F0A-51941545C158}" destId="{3172515A-5B04-4CAF-B9B8-A447E22D09FF}" srcOrd="3" destOrd="0" parTransId="{38A5F448-33ED-42C8-AAD5-72CF05C38C0B}" sibTransId="{E85CD7FA-B17A-4999-BBB3-E708B28DA221}"/>
    <dgm:cxn modelId="{BC747E8D-9F5B-403A-9D82-E92FC5F009F0}" type="presOf" srcId="{71DE2B4E-811D-473A-8EA4-AC4D5A277A86}" destId="{FC20EC1C-1A98-4928-B298-814771375D7C}" srcOrd="0" destOrd="0" presId="urn:microsoft.com/office/officeart/2005/8/layout/hChevron3"/>
    <dgm:cxn modelId="{E991E73C-AC93-4B5B-8B7B-ADC96BFC1F95}" type="presOf" srcId="{F596CDFD-0CD0-46F9-9B5B-F337562BFB76}" destId="{AFA29DDA-F409-451E-A876-99377204DA32}" srcOrd="0" destOrd="0" presId="urn:microsoft.com/office/officeart/2005/8/layout/hChevron3"/>
    <dgm:cxn modelId="{92EC6519-ABEB-458C-AF7B-58130FB5C7A5}" type="presOf" srcId="{D407743E-C29C-47B4-9F0A-51941545C158}" destId="{F34D300A-CF40-4D10-9661-99FBF9445E12}" srcOrd="0" destOrd="0" presId="urn:microsoft.com/office/officeart/2005/8/layout/hChevron3"/>
    <dgm:cxn modelId="{FA918AB0-479B-4DB7-89A6-767C4A7014A3}" srcId="{D407743E-C29C-47B4-9F0A-51941545C158}" destId="{C6B79EB4-BF70-43B6-A85A-6E944B34AACF}" srcOrd="4" destOrd="0" parTransId="{5B8038BD-AF0E-4B57-8764-50D80E44F1AE}" sibTransId="{78AEACEE-FACE-4C6F-8112-5A26F79EFD73}"/>
    <dgm:cxn modelId="{D5241360-F71B-44F0-BF7A-E2F7D100D560}" srcId="{D407743E-C29C-47B4-9F0A-51941545C158}" destId="{CEBA131F-B553-4756-B970-9356CAB7990D}" srcOrd="0" destOrd="0" parTransId="{9B51D2F6-FB94-4A1F-80C3-2E89A71BCAC1}" sibTransId="{87A9F87A-A51C-4255-959D-14AB4C17FBB1}"/>
    <dgm:cxn modelId="{3CD26F06-656B-46C5-9435-6727F723EB89}" srcId="{D407743E-C29C-47B4-9F0A-51941545C158}" destId="{71DE2B4E-811D-473A-8EA4-AC4D5A277A86}" srcOrd="1" destOrd="0" parTransId="{CAE24009-8B5B-4258-B9CD-9B199AF7A4DD}" sibTransId="{B9691267-8728-4170-93C3-8A382351E642}"/>
    <dgm:cxn modelId="{02128697-4C4B-4415-9948-17EBF5FC7759}" type="presParOf" srcId="{F34D300A-CF40-4D10-9661-99FBF9445E12}" destId="{02D5BBE6-B4EB-4BF4-93EE-D1CF41EA6738}" srcOrd="0" destOrd="0" presId="urn:microsoft.com/office/officeart/2005/8/layout/hChevron3"/>
    <dgm:cxn modelId="{16965706-723E-4621-9CBE-83FA2574FE98}" type="presParOf" srcId="{F34D300A-CF40-4D10-9661-99FBF9445E12}" destId="{5F1B25D4-DA90-47D3-AC8F-068764AF0FC6}" srcOrd="1" destOrd="0" presId="urn:microsoft.com/office/officeart/2005/8/layout/hChevron3"/>
    <dgm:cxn modelId="{8FF0AB08-2BCD-48B5-9AFB-71404BCCBF34}" type="presParOf" srcId="{F34D300A-CF40-4D10-9661-99FBF9445E12}" destId="{FC20EC1C-1A98-4928-B298-814771375D7C}" srcOrd="2" destOrd="0" presId="urn:microsoft.com/office/officeart/2005/8/layout/hChevron3"/>
    <dgm:cxn modelId="{F743ADF8-5FD7-4FDA-B8E5-B69E2921EA17}" type="presParOf" srcId="{F34D300A-CF40-4D10-9661-99FBF9445E12}" destId="{3A1F16AD-32A4-4288-8EF7-FE42AEA0FF75}" srcOrd="3" destOrd="0" presId="urn:microsoft.com/office/officeart/2005/8/layout/hChevron3"/>
    <dgm:cxn modelId="{911966E3-3FD7-4866-8A24-32B6478CCDFC}" type="presParOf" srcId="{F34D300A-CF40-4D10-9661-99FBF9445E12}" destId="{AFA29DDA-F409-451E-A876-99377204DA32}" srcOrd="4" destOrd="0" presId="urn:microsoft.com/office/officeart/2005/8/layout/hChevron3"/>
    <dgm:cxn modelId="{0C1B92AA-B5E9-43DC-85EA-FD63BEA6206F}" type="presParOf" srcId="{F34D300A-CF40-4D10-9661-99FBF9445E12}" destId="{8C0677A0-BEC4-4974-90F9-04E3D2168E30}" srcOrd="5" destOrd="0" presId="urn:microsoft.com/office/officeart/2005/8/layout/hChevron3"/>
    <dgm:cxn modelId="{8D4BC24F-6436-49DD-9C9C-5F9460C3AEFD}" type="presParOf" srcId="{F34D300A-CF40-4D10-9661-99FBF9445E12}" destId="{39E879B7-DB75-477F-BFC4-382E5B7F6CAB}" srcOrd="6" destOrd="0" presId="urn:microsoft.com/office/officeart/2005/8/layout/hChevron3"/>
    <dgm:cxn modelId="{F8FD729A-A167-4E45-A9B0-F702060AF701}" type="presParOf" srcId="{F34D300A-CF40-4D10-9661-99FBF9445E12}" destId="{81C3B425-380D-445A-AB76-5CE78BE4F3C9}" srcOrd="7" destOrd="0" presId="urn:microsoft.com/office/officeart/2005/8/layout/hChevron3"/>
    <dgm:cxn modelId="{9A0CCA3D-1628-49CE-A3D5-665A0CC3A456}" type="presParOf" srcId="{F34D300A-CF40-4D10-9661-99FBF9445E12}" destId="{B7C2E6E7-E473-469E-A6BA-1095C4BD9BA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70F47C-4235-4339-B9D3-25E6405191E7}" type="doc">
      <dgm:prSet loTypeId="urn:microsoft.com/office/officeart/2005/8/layout/radial4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5EB90E8A-135F-4FFE-81ED-0CDBE633D572}">
      <dgm:prSet phldrT="[Texto]"/>
      <dgm:spPr/>
      <dgm:t>
        <a:bodyPr/>
        <a:lstStyle/>
        <a:p>
          <a:r>
            <a:rPr lang="es-ES" dirty="0" smtClean="0"/>
            <a:t>Computadora</a:t>
          </a:r>
          <a:endParaRPr lang="es-ES" dirty="0"/>
        </a:p>
      </dgm:t>
    </dgm:pt>
    <dgm:pt modelId="{FCF7D3AE-3DB7-4761-9865-1641ECC5DC2B}" type="parTrans" cxnId="{464719C5-0B0C-45C3-B279-419A6BE5F5A0}">
      <dgm:prSet/>
      <dgm:spPr/>
      <dgm:t>
        <a:bodyPr/>
        <a:lstStyle/>
        <a:p>
          <a:endParaRPr lang="es-ES"/>
        </a:p>
      </dgm:t>
    </dgm:pt>
    <dgm:pt modelId="{A0DA8FE4-F86C-4DE7-836A-CE402C08F915}" type="sibTrans" cxnId="{464719C5-0B0C-45C3-B279-419A6BE5F5A0}">
      <dgm:prSet/>
      <dgm:spPr/>
      <dgm:t>
        <a:bodyPr/>
        <a:lstStyle/>
        <a:p>
          <a:endParaRPr lang="es-ES"/>
        </a:p>
      </dgm:t>
    </dgm:pt>
    <dgm:pt modelId="{16156D51-2BF3-481F-AD86-0BF4F3EC68E7}">
      <dgm:prSet phldrT="[Texto]"/>
      <dgm:spPr/>
      <dgm:t>
        <a:bodyPr/>
        <a:lstStyle/>
        <a:p>
          <a:r>
            <a:rPr lang="es-ES" dirty="0" smtClean="0"/>
            <a:t>Visualizaciones dinámicas</a:t>
          </a:r>
          <a:endParaRPr lang="es-ES" dirty="0"/>
        </a:p>
      </dgm:t>
    </dgm:pt>
    <dgm:pt modelId="{348CE997-D0F8-4430-B017-FDE7EA72F8AB}" type="parTrans" cxnId="{25485BF8-6870-4653-99D1-4DED37F2E66C}">
      <dgm:prSet/>
      <dgm:spPr/>
      <dgm:t>
        <a:bodyPr/>
        <a:lstStyle/>
        <a:p>
          <a:endParaRPr lang="es-ES"/>
        </a:p>
      </dgm:t>
    </dgm:pt>
    <dgm:pt modelId="{CCB3FF7E-B108-4E8E-A0C6-2ED3C34BFB94}" type="sibTrans" cxnId="{25485BF8-6870-4653-99D1-4DED37F2E66C}">
      <dgm:prSet/>
      <dgm:spPr/>
      <dgm:t>
        <a:bodyPr/>
        <a:lstStyle/>
        <a:p>
          <a:endParaRPr lang="es-ES"/>
        </a:p>
      </dgm:t>
    </dgm:pt>
    <dgm:pt modelId="{14130918-3619-4742-9C9E-85F319B1F55B}">
      <dgm:prSet phldrT="[Texto]"/>
      <dgm:spPr/>
      <dgm:t>
        <a:bodyPr/>
        <a:lstStyle/>
        <a:p>
          <a:r>
            <a:rPr lang="es-ES" dirty="0" smtClean="0"/>
            <a:t>Análisis matemático para representación gráfica de datos</a:t>
          </a:r>
          <a:endParaRPr lang="es-ES" dirty="0"/>
        </a:p>
      </dgm:t>
    </dgm:pt>
    <dgm:pt modelId="{FCD171A3-DAED-4D7B-86FE-22BC3FA240D1}" type="parTrans" cxnId="{2C0132DE-3278-4087-AEB3-0ED5DAD4E038}">
      <dgm:prSet/>
      <dgm:spPr/>
      <dgm:t>
        <a:bodyPr/>
        <a:lstStyle/>
        <a:p>
          <a:endParaRPr lang="es-ES"/>
        </a:p>
      </dgm:t>
    </dgm:pt>
    <dgm:pt modelId="{EC389FBA-4A09-4E6F-9D25-53299AE28AA5}" type="sibTrans" cxnId="{2C0132DE-3278-4087-AEB3-0ED5DAD4E038}">
      <dgm:prSet/>
      <dgm:spPr/>
      <dgm:t>
        <a:bodyPr/>
        <a:lstStyle/>
        <a:p>
          <a:endParaRPr lang="es-ES"/>
        </a:p>
      </dgm:t>
    </dgm:pt>
    <dgm:pt modelId="{5A7FEFC5-4992-4E82-9ECD-150708B92DD0}">
      <dgm:prSet phldrT="[Texto]"/>
      <dgm:spPr/>
      <dgm:t>
        <a:bodyPr/>
        <a:lstStyle/>
        <a:p>
          <a:r>
            <a:rPr lang="es-ES" dirty="0" smtClean="0"/>
            <a:t>Introducción de datos en tiempo real</a:t>
          </a:r>
          <a:endParaRPr lang="es-ES" dirty="0"/>
        </a:p>
      </dgm:t>
    </dgm:pt>
    <dgm:pt modelId="{B02EA0DA-895D-4611-B8E9-2277D6E23F16}" type="parTrans" cxnId="{763A64E9-95CF-474A-8FEB-B78D6AC0B4C5}">
      <dgm:prSet/>
      <dgm:spPr/>
      <dgm:t>
        <a:bodyPr/>
        <a:lstStyle/>
        <a:p>
          <a:endParaRPr lang="es-ES"/>
        </a:p>
      </dgm:t>
    </dgm:pt>
    <dgm:pt modelId="{5B9634B6-1281-4CB1-B06F-FCEDB572B464}" type="sibTrans" cxnId="{763A64E9-95CF-474A-8FEB-B78D6AC0B4C5}">
      <dgm:prSet/>
      <dgm:spPr/>
      <dgm:t>
        <a:bodyPr/>
        <a:lstStyle/>
        <a:p>
          <a:endParaRPr lang="es-ES"/>
        </a:p>
      </dgm:t>
    </dgm:pt>
    <dgm:pt modelId="{D1240255-9556-414F-B141-C9A2DF1806E1}" type="pres">
      <dgm:prSet presAssocID="{B370F47C-4235-4339-B9D3-25E6405191E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95A0DBE5-B090-45C3-BF8A-EC4D277DC933}" type="pres">
      <dgm:prSet presAssocID="{5EB90E8A-135F-4FFE-81ED-0CDBE633D572}" presName="centerShape" presStyleLbl="node0" presStyleIdx="0" presStyleCnt="1"/>
      <dgm:spPr/>
      <dgm:t>
        <a:bodyPr/>
        <a:lstStyle/>
        <a:p>
          <a:endParaRPr lang="es-ES"/>
        </a:p>
      </dgm:t>
    </dgm:pt>
    <dgm:pt modelId="{354AE609-CE72-40F9-8EDC-31D88DFB48D8}" type="pres">
      <dgm:prSet presAssocID="{348CE997-D0F8-4430-B017-FDE7EA72F8AB}" presName="parTrans" presStyleLbl="bgSibTrans2D1" presStyleIdx="0" presStyleCnt="3"/>
      <dgm:spPr/>
      <dgm:t>
        <a:bodyPr/>
        <a:lstStyle/>
        <a:p>
          <a:endParaRPr lang="es-ES"/>
        </a:p>
      </dgm:t>
    </dgm:pt>
    <dgm:pt modelId="{DA040532-5B49-4AA6-B94E-C0C1F95967C0}" type="pres">
      <dgm:prSet presAssocID="{16156D51-2BF3-481F-AD86-0BF4F3EC68E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7E0CE68-3FCA-43E6-9BAD-08007B6CE43F}" type="pres">
      <dgm:prSet presAssocID="{B02EA0DA-895D-4611-B8E9-2277D6E23F16}" presName="parTrans" presStyleLbl="bgSibTrans2D1" presStyleIdx="1" presStyleCnt="3"/>
      <dgm:spPr/>
      <dgm:t>
        <a:bodyPr/>
        <a:lstStyle/>
        <a:p>
          <a:endParaRPr lang="es-ES"/>
        </a:p>
      </dgm:t>
    </dgm:pt>
    <dgm:pt modelId="{AA9FA3FE-8D5A-49F6-804A-6EEC3A7F087A}" type="pres">
      <dgm:prSet presAssocID="{5A7FEFC5-4992-4E82-9ECD-150708B92DD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CAA9CF-82A4-45C9-BCF5-1E5EFB6D6A87}" type="pres">
      <dgm:prSet presAssocID="{FCD171A3-DAED-4D7B-86FE-22BC3FA240D1}" presName="parTrans" presStyleLbl="bgSibTrans2D1" presStyleIdx="2" presStyleCnt="3"/>
      <dgm:spPr/>
      <dgm:t>
        <a:bodyPr/>
        <a:lstStyle/>
        <a:p>
          <a:endParaRPr lang="es-ES"/>
        </a:p>
      </dgm:t>
    </dgm:pt>
    <dgm:pt modelId="{D7BFA7A5-7F84-411B-88B2-1E544EE3320E}" type="pres">
      <dgm:prSet presAssocID="{14130918-3619-4742-9C9E-85F319B1F55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78B48C3-68F3-49C1-BB19-15B5B235B8E7}" type="presOf" srcId="{5A7FEFC5-4992-4E82-9ECD-150708B92DD0}" destId="{AA9FA3FE-8D5A-49F6-804A-6EEC3A7F087A}" srcOrd="0" destOrd="0" presId="urn:microsoft.com/office/officeart/2005/8/layout/radial4"/>
    <dgm:cxn modelId="{763A64E9-95CF-474A-8FEB-B78D6AC0B4C5}" srcId="{5EB90E8A-135F-4FFE-81ED-0CDBE633D572}" destId="{5A7FEFC5-4992-4E82-9ECD-150708B92DD0}" srcOrd="1" destOrd="0" parTransId="{B02EA0DA-895D-4611-B8E9-2277D6E23F16}" sibTransId="{5B9634B6-1281-4CB1-B06F-FCEDB572B464}"/>
    <dgm:cxn modelId="{CAD44D64-78E7-4205-9929-3E0354143BC0}" type="presOf" srcId="{5EB90E8A-135F-4FFE-81ED-0CDBE633D572}" destId="{95A0DBE5-B090-45C3-BF8A-EC4D277DC933}" srcOrd="0" destOrd="0" presId="urn:microsoft.com/office/officeart/2005/8/layout/radial4"/>
    <dgm:cxn modelId="{2C0132DE-3278-4087-AEB3-0ED5DAD4E038}" srcId="{5EB90E8A-135F-4FFE-81ED-0CDBE633D572}" destId="{14130918-3619-4742-9C9E-85F319B1F55B}" srcOrd="2" destOrd="0" parTransId="{FCD171A3-DAED-4D7B-86FE-22BC3FA240D1}" sibTransId="{EC389FBA-4A09-4E6F-9D25-53299AE28AA5}"/>
    <dgm:cxn modelId="{25485BF8-6870-4653-99D1-4DED37F2E66C}" srcId="{5EB90E8A-135F-4FFE-81ED-0CDBE633D572}" destId="{16156D51-2BF3-481F-AD86-0BF4F3EC68E7}" srcOrd="0" destOrd="0" parTransId="{348CE997-D0F8-4430-B017-FDE7EA72F8AB}" sibTransId="{CCB3FF7E-B108-4E8E-A0C6-2ED3C34BFB94}"/>
    <dgm:cxn modelId="{012C3CED-A776-40BB-8C64-15601E3BD4F6}" type="presOf" srcId="{348CE997-D0F8-4430-B017-FDE7EA72F8AB}" destId="{354AE609-CE72-40F9-8EDC-31D88DFB48D8}" srcOrd="0" destOrd="0" presId="urn:microsoft.com/office/officeart/2005/8/layout/radial4"/>
    <dgm:cxn modelId="{4CDA6FD8-554F-4273-857F-FCCD01B0ADA5}" type="presOf" srcId="{B02EA0DA-895D-4611-B8E9-2277D6E23F16}" destId="{67E0CE68-3FCA-43E6-9BAD-08007B6CE43F}" srcOrd="0" destOrd="0" presId="urn:microsoft.com/office/officeart/2005/8/layout/radial4"/>
    <dgm:cxn modelId="{CE487075-20F0-4D75-8295-4B21E88E377E}" type="presOf" srcId="{B370F47C-4235-4339-B9D3-25E6405191E7}" destId="{D1240255-9556-414F-B141-C9A2DF1806E1}" srcOrd="0" destOrd="0" presId="urn:microsoft.com/office/officeart/2005/8/layout/radial4"/>
    <dgm:cxn modelId="{088269D7-47B9-4230-9355-CD8A0887D795}" type="presOf" srcId="{FCD171A3-DAED-4D7B-86FE-22BC3FA240D1}" destId="{42CAA9CF-82A4-45C9-BCF5-1E5EFB6D6A87}" srcOrd="0" destOrd="0" presId="urn:microsoft.com/office/officeart/2005/8/layout/radial4"/>
    <dgm:cxn modelId="{6429452C-222F-4D1A-971D-DE51B8163897}" type="presOf" srcId="{16156D51-2BF3-481F-AD86-0BF4F3EC68E7}" destId="{DA040532-5B49-4AA6-B94E-C0C1F95967C0}" srcOrd="0" destOrd="0" presId="urn:microsoft.com/office/officeart/2005/8/layout/radial4"/>
    <dgm:cxn modelId="{02B19DE9-6EFA-4E4A-B777-8C81183A1817}" type="presOf" srcId="{14130918-3619-4742-9C9E-85F319B1F55B}" destId="{D7BFA7A5-7F84-411B-88B2-1E544EE3320E}" srcOrd="0" destOrd="0" presId="urn:microsoft.com/office/officeart/2005/8/layout/radial4"/>
    <dgm:cxn modelId="{464719C5-0B0C-45C3-B279-419A6BE5F5A0}" srcId="{B370F47C-4235-4339-B9D3-25E6405191E7}" destId="{5EB90E8A-135F-4FFE-81ED-0CDBE633D572}" srcOrd="0" destOrd="0" parTransId="{FCF7D3AE-3DB7-4761-9865-1641ECC5DC2B}" sibTransId="{A0DA8FE4-F86C-4DE7-836A-CE402C08F915}"/>
    <dgm:cxn modelId="{323712F2-4C75-4DE3-9CD7-F5D028BC5DDE}" type="presParOf" srcId="{D1240255-9556-414F-B141-C9A2DF1806E1}" destId="{95A0DBE5-B090-45C3-BF8A-EC4D277DC933}" srcOrd="0" destOrd="0" presId="urn:microsoft.com/office/officeart/2005/8/layout/radial4"/>
    <dgm:cxn modelId="{AE72317F-4CC2-4DFB-81C7-29BBE0D4B55A}" type="presParOf" srcId="{D1240255-9556-414F-B141-C9A2DF1806E1}" destId="{354AE609-CE72-40F9-8EDC-31D88DFB48D8}" srcOrd="1" destOrd="0" presId="urn:microsoft.com/office/officeart/2005/8/layout/radial4"/>
    <dgm:cxn modelId="{BF89BFAF-C268-476E-AF11-2AADC5DAA533}" type="presParOf" srcId="{D1240255-9556-414F-B141-C9A2DF1806E1}" destId="{DA040532-5B49-4AA6-B94E-C0C1F95967C0}" srcOrd="2" destOrd="0" presId="urn:microsoft.com/office/officeart/2005/8/layout/radial4"/>
    <dgm:cxn modelId="{E02EAAF0-3EB2-4262-A7F8-BA5EF7546580}" type="presParOf" srcId="{D1240255-9556-414F-B141-C9A2DF1806E1}" destId="{67E0CE68-3FCA-43E6-9BAD-08007B6CE43F}" srcOrd="3" destOrd="0" presId="urn:microsoft.com/office/officeart/2005/8/layout/radial4"/>
    <dgm:cxn modelId="{E20AD78C-ECF4-463B-8F4B-102592DBF71A}" type="presParOf" srcId="{D1240255-9556-414F-B141-C9A2DF1806E1}" destId="{AA9FA3FE-8D5A-49F6-804A-6EEC3A7F087A}" srcOrd="4" destOrd="0" presId="urn:microsoft.com/office/officeart/2005/8/layout/radial4"/>
    <dgm:cxn modelId="{9B40B1D9-3D73-4B8F-93A0-284076AA352B}" type="presParOf" srcId="{D1240255-9556-414F-B141-C9A2DF1806E1}" destId="{42CAA9CF-82A4-45C9-BCF5-1E5EFB6D6A87}" srcOrd="5" destOrd="0" presId="urn:microsoft.com/office/officeart/2005/8/layout/radial4"/>
    <dgm:cxn modelId="{5747850B-7D2E-4C3C-AC16-939877E2A934}" type="presParOf" srcId="{D1240255-9556-414F-B141-C9A2DF1806E1}" destId="{D7BFA7A5-7F84-411B-88B2-1E544EE3320E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D5BBE6-B4EB-4BF4-93EE-D1CF41EA6738}">
      <dsp:nvSpPr>
        <dsp:cNvPr id="0" name=""/>
        <dsp:cNvSpPr/>
      </dsp:nvSpPr>
      <dsp:spPr>
        <a:xfrm>
          <a:off x="1346" y="1468674"/>
          <a:ext cx="2625537" cy="105021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GUI</a:t>
          </a:r>
          <a:endParaRPr lang="es-ES" sz="1900" kern="1200" dirty="0"/>
        </a:p>
      </dsp:txBody>
      <dsp:txXfrm>
        <a:off x="1346" y="1468674"/>
        <a:ext cx="2362984" cy="1050214"/>
      </dsp:txXfrm>
    </dsp:sp>
    <dsp:sp modelId="{FC20EC1C-1A98-4928-B298-814771375D7C}">
      <dsp:nvSpPr>
        <dsp:cNvPr id="0" name=""/>
        <dsp:cNvSpPr/>
      </dsp:nvSpPr>
      <dsp:spPr>
        <a:xfrm>
          <a:off x="2101776" y="1468674"/>
          <a:ext cx="2625537" cy="1050214"/>
        </a:xfrm>
        <a:prstGeom prst="chevron">
          <a:avLst/>
        </a:prstGeom>
        <a:solidFill>
          <a:schemeClr val="accent3">
            <a:hueOff val="-2100645"/>
            <a:satOff val="-11833"/>
            <a:lumOff val="4363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BD</a:t>
          </a:r>
          <a:endParaRPr lang="es-ES" sz="1900" kern="1200" dirty="0"/>
        </a:p>
      </dsp:txBody>
      <dsp:txXfrm>
        <a:off x="2626883" y="1468674"/>
        <a:ext cx="1575323" cy="1050214"/>
      </dsp:txXfrm>
    </dsp:sp>
    <dsp:sp modelId="{AFA29DDA-F409-451E-A876-99377204DA32}">
      <dsp:nvSpPr>
        <dsp:cNvPr id="0" name=""/>
        <dsp:cNvSpPr/>
      </dsp:nvSpPr>
      <dsp:spPr>
        <a:xfrm>
          <a:off x="4202206" y="1468674"/>
          <a:ext cx="2625537" cy="1050214"/>
        </a:xfrm>
        <a:prstGeom prst="chevron">
          <a:avLst/>
        </a:prstGeom>
        <a:solidFill>
          <a:schemeClr val="accent3">
            <a:hueOff val="-4201291"/>
            <a:satOff val="-23665"/>
            <a:lumOff val="872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Espacio navegable</a:t>
          </a:r>
          <a:endParaRPr lang="es-ES" sz="1900" kern="1200" dirty="0"/>
        </a:p>
      </dsp:txBody>
      <dsp:txXfrm>
        <a:off x="4727313" y="1468674"/>
        <a:ext cx="1575323" cy="1050214"/>
      </dsp:txXfrm>
    </dsp:sp>
    <dsp:sp modelId="{39E879B7-DB75-477F-BFC4-382E5B7F6CAB}">
      <dsp:nvSpPr>
        <dsp:cNvPr id="0" name=""/>
        <dsp:cNvSpPr/>
      </dsp:nvSpPr>
      <dsp:spPr>
        <a:xfrm>
          <a:off x="6302636" y="1468674"/>
          <a:ext cx="2625537" cy="1050214"/>
        </a:xfrm>
        <a:prstGeom prst="chevron">
          <a:avLst/>
        </a:prstGeom>
        <a:solidFill>
          <a:schemeClr val="accent3">
            <a:hueOff val="-6301936"/>
            <a:satOff val="-35498"/>
            <a:lumOff val="13088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Simulación</a:t>
          </a:r>
          <a:endParaRPr lang="es-ES" sz="1900" kern="1200" dirty="0"/>
        </a:p>
      </dsp:txBody>
      <dsp:txXfrm>
        <a:off x="6827743" y="1468674"/>
        <a:ext cx="1575323" cy="1050214"/>
      </dsp:txXfrm>
    </dsp:sp>
    <dsp:sp modelId="{B7C2E6E7-E473-469E-A6BA-1095C4BD9BA0}">
      <dsp:nvSpPr>
        <dsp:cNvPr id="0" name=""/>
        <dsp:cNvSpPr/>
      </dsp:nvSpPr>
      <dsp:spPr>
        <a:xfrm>
          <a:off x="8403066" y="1468674"/>
          <a:ext cx="2625537" cy="1050214"/>
        </a:xfrm>
        <a:prstGeom prst="chevron">
          <a:avLst/>
        </a:prstGeom>
        <a:solidFill>
          <a:schemeClr val="accent3">
            <a:hueOff val="-8402582"/>
            <a:satOff val="-47330"/>
            <a:lumOff val="1745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Visualizaciones dinámicas</a:t>
          </a:r>
          <a:endParaRPr lang="es-ES" sz="1900" kern="1200" dirty="0"/>
        </a:p>
      </dsp:txBody>
      <dsp:txXfrm>
        <a:off x="8928173" y="1468674"/>
        <a:ext cx="1575323" cy="10502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0DBE5-B090-45C3-BF8A-EC4D277DC933}">
      <dsp:nvSpPr>
        <dsp:cNvPr id="0" name=""/>
        <dsp:cNvSpPr/>
      </dsp:nvSpPr>
      <dsp:spPr>
        <a:xfrm>
          <a:off x="4565280" y="2263383"/>
          <a:ext cx="1899054" cy="18990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Computadora</a:t>
          </a:r>
          <a:endParaRPr lang="es-ES" sz="1800" kern="1200" dirty="0"/>
        </a:p>
      </dsp:txBody>
      <dsp:txXfrm>
        <a:off x="4843390" y="2541493"/>
        <a:ext cx="1342834" cy="1342834"/>
      </dsp:txXfrm>
    </dsp:sp>
    <dsp:sp modelId="{354AE609-CE72-40F9-8EDC-31D88DFB48D8}">
      <dsp:nvSpPr>
        <dsp:cNvPr id="0" name=""/>
        <dsp:cNvSpPr/>
      </dsp:nvSpPr>
      <dsp:spPr>
        <a:xfrm rot="12900000">
          <a:off x="3342452" y="1931236"/>
          <a:ext cx="1456825" cy="54123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040532-5B49-4AA6-B94E-C0C1F95967C0}">
      <dsp:nvSpPr>
        <dsp:cNvPr id="0" name=""/>
        <dsp:cNvSpPr/>
      </dsp:nvSpPr>
      <dsp:spPr>
        <a:xfrm>
          <a:off x="2572133" y="1062410"/>
          <a:ext cx="1804101" cy="144328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Visualizaciones dinámicas</a:t>
          </a:r>
          <a:endParaRPr lang="es-ES" sz="1900" kern="1200" dirty="0"/>
        </a:p>
      </dsp:txBody>
      <dsp:txXfrm>
        <a:off x="2614405" y="1104682"/>
        <a:ext cx="1719557" cy="1358737"/>
      </dsp:txXfrm>
    </dsp:sp>
    <dsp:sp modelId="{67E0CE68-3FCA-43E6-9BAD-08007B6CE43F}">
      <dsp:nvSpPr>
        <dsp:cNvPr id="0" name=""/>
        <dsp:cNvSpPr/>
      </dsp:nvSpPr>
      <dsp:spPr>
        <a:xfrm rot="16200000">
          <a:off x="4786395" y="1179567"/>
          <a:ext cx="1456825" cy="541230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9FA3FE-8D5A-49F6-804A-6EEC3A7F087A}">
      <dsp:nvSpPr>
        <dsp:cNvPr id="0" name=""/>
        <dsp:cNvSpPr/>
      </dsp:nvSpPr>
      <dsp:spPr>
        <a:xfrm>
          <a:off x="4612757" y="128"/>
          <a:ext cx="1804101" cy="14432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Introducción de datos en tiempo real</a:t>
          </a:r>
          <a:endParaRPr lang="es-ES" sz="1900" kern="1200" dirty="0"/>
        </a:p>
      </dsp:txBody>
      <dsp:txXfrm>
        <a:off x="4655029" y="42400"/>
        <a:ext cx="1719557" cy="1358737"/>
      </dsp:txXfrm>
    </dsp:sp>
    <dsp:sp modelId="{42CAA9CF-82A4-45C9-BCF5-1E5EFB6D6A87}">
      <dsp:nvSpPr>
        <dsp:cNvPr id="0" name=""/>
        <dsp:cNvSpPr/>
      </dsp:nvSpPr>
      <dsp:spPr>
        <a:xfrm rot="19500000">
          <a:off x="6230338" y="1931236"/>
          <a:ext cx="1456825" cy="541230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BFA7A5-7F84-411B-88B2-1E544EE3320E}">
      <dsp:nvSpPr>
        <dsp:cNvPr id="0" name=""/>
        <dsp:cNvSpPr/>
      </dsp:nvSpPr>
      <dsp:spPr>
        <a:xfrm>
          <a:off x="6653381" y="1062410"/>
          <a:ext cx="1804101" cy="144328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Análisis matemático para representación gráfica de datos</a:t>
          </a:r>
          <a:endParaRPr lang="es-ES" sz="1900" kern="1200" dirty="0"/>
        </a:p>
      </dsp:txBody>
      <dsp:txXfrm>
        <a:off x="6695653" y="1104682"/>
        <a:ext cx="1719557" cy="13587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6735605-FDD1-4C92-96F9-33E6354A9AC1}" type="datetimeFigureOut">
              <a:rPr lang="es-AR" smtClean="0"/>
              <a:t>26/9/2019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5209F41-6D8C-4C95-82EE-B835E208CAF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78289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5605-FDD1-4C92-96F9-33E6354A9AC1}" type="datetimeFigureOut">
              <a:rPr lang="es-AR" smtClean="0"/>
              <a:t>26/9/2019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9F41-6D8C-4C95-82EE-B835E208CAF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4398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6735605-FDD1-4C92-96F9-33E6354A9AC1}" type="datetimeFigureOut">
              <a:rPr lang="es-AR" smtClean="0"/>
              <a:t>26/9/2019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5209F41-6D8C-4C95-82EE-B835E208CAF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83223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5605-FDD1-4C92-96F9-33E6354A9AC1}" type="datetimeFigureOut">
              <a:rPr lang="es-AR" smtClean="0"/>
              <a:t>26/9/2019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95209F41-6D8C-4C95-82EE-B835E208CAF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49252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6735605-FDD1-4C92-96F9-33E6354A9AC1}" type="datetimeFigureOut">
              <a:rPr lang="es-AR" smtClean="0"/>
              <a:t>26/9/2019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5209F41-6D8C-4C95-82EE-B835E208CAF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044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5605-FDD1-4C92-96F9-33E6354A9AC1}" type="datetimeFigureOut">
              <a:rPr lang="es-AR" smtClean="0"/>
              <a:t>26/9/2019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9F41-6D8C-4C95-82EE-B835E208CAF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35379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5605-FDD1-4C92-96F9-33E6354A9AC1}" type="datetimeFigureOut">
              <a:rPr lang="es-AR" smtClean="0"/>
              <a:t>26/9/2019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9F41-6D8C-4C95-82EE-B835E208CAF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83881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5605-FDD1-4C92-96F9-33E6354A9AC1}" type="datetimeFigureOut">
              <a:rPr lang="es-AR" smtClean="0"/>
              <a:t>26/9/2019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9F41-6D8C-4C95-82EE-B835E208CAF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3881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5605-FDD1-4C92-96F9-33E6354A9AC1}" type="datetimeFigureOut">
              <a:rPr lang="es-AR" smtClean="0"/>
              <a:t>26/9/2019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9F41-6D8C-4C95-82EE-B835E208CAF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86928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6735605-FDD1-4C92-96F9-33E6354A9AC1}" type="datetimeFigureOut">
              <a:rPr lang="es-AR" smtClean="0"/>
              <a:t>26/9/2019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5209F41-6D8C-4C95-82EE-B835E208CAF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82814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5605-FDD1-4C92-96F9-33E6354A9AC1}" type="datetimeFigureOut">
              <a:rPr lang="es-AR" smtClean="0"/>
              <a:t>26/9/2019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9F41-6D8C-4C95-82EE-B835E208CAF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3379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6735605-FDD1-4C92-96F9-33E6354A9AC1}" type="datetimeFigureOut">
              <a:rPr lang="es-AR" smtClean="0"/>
              <a:t>26/9/2019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5209F41-6D8C-4C95-82EE-B835E208CAF3}" type="slidenum">
              <a:rPr lang="es-AR" smtClean="0"/>
              <a:t>‹Nº›</a:t>
            </a:fld>
            <a:endParaRPr lang="es-AR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2799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gabiam.com/software/laura_chapelle/Software/etherpeeknx/EtherPeek_NX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-JZvxEHxy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youtu.be/cTO0Rvmc8DQ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lfuturoesapasionante.elpais.com/la-app-que-te-ensena-geologia-mientras-juegas/" TargetMode="External"/><Relationship Id="rId7" Type="http://schemas.openxmlformats.org/officeDocument/2006/relationships/hyperlink" Target="https://www.google.com/intl/es-419/earth/" TargetMode="External"/><Relationship Id="rId2" Type="http://schemas.openxmlformats.org/officeDocument/2006/relationships/hyperlink" Target="https://emersonwalsh.github.io/WebGL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tysmagazine.com/articulos/mapas/" TargetMode="External"/><Relationship Id="rId5" Type="http://schemas.openxmlformats.org/officeDocument/2006/relationships/hyperlink" Target="https://www.arcgis.com/apps/opsdashboard/index.html#/9cb180b4e79d4dc2be2118e4226d9d7d" TargetMode="External"/><Relationship Id="rId4" Type="http://schemas.openxmlformats.org/officeDocument/2006/relationships/hyperlink" Target="http://www.gisandbeers.com/visor-de-la-evolucion-geologica-de-la-tierra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heilapontis.files.wordpress.com/2010/02/spanish.pdf" TargetMode="External"/><Relationship Id="rId2" Type="http://schemas.openxmlformats.org/officeDocument/2006/relationships/hyperlink" Target="https://www.edwardtufte.com/tufte/?gclid=EAIaIQobChMIkJTDxb3u5AIVBg6RCh0a0AxIEAAYASAAEgJipfD_Bw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spuestas.me/q/cua-ntas-variables-puedo-representar-gra-ficamente-antes-de-perder-claridad-3504300747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edwardtufte.com/tufte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iBErp8qvWZ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hyperlink" Target="https://www.youtube.com/user/musanim3D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rosebud.arts.ucsb.edu/~jevbratt/1_to_1/index_ng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 smtClean="0"/>
              <a:t>Visualización de datos</a:t>
            </a:r>
            <a:endParaRPr lang="es-A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AR" dirty="0" smtClean="0"/>
              <a:t>Visualización e Interfaces</a:t>
            </a:r>
          </a:p>
          <a:p>
            <a:r>
              <a:rPr lang="es-AR" dirty="0" smtClean="0"/>
              <a:t>Tecnicatura en Desarrollo Web</a:t>
            </a:r>
          </a:p>
        </p:txBody>
      </p:sp>
    </p:spTree>
    <p:extLst>
      <p:ext uri="{BB962C8B-B14F-4D97-AF65-F5344CB8AC3E}">
        <p14:creationId xmlns:p14="http://schemas.microsoft.com/office/powerpoint/2010/main" val="2222419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Modernismo de datos</a:t>
            </a:r>
          </a:p>
        </p:txBody>
      </p:sp>
      <p:pic>
        <p:nvPicPr>
          <p:cNvPr id="4" name="Imagen 3">
            <a:hlinkClick r:id="rId2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6" t="16915" r="28684" b="18375"/>
          <a:stretch/>
        </p:blipFill>
        <p:spPr>
          <a:xfrm>
            <a:off x="5406189" y="1809942"/>
            <a:ext cx="5951622" cy="491972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95350" y="3115641"/>
            <a:ext cx="28234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Analista de LAN que capta paquetes de redes Ethernet o </a:t>
            </a:r>
            <a:r>
              <a:rPr lang="es-AR" dirty="0" err="1" smtClean="0"/>
              <a:t>AirPort</a:t>
            </a:r>
            <a:r>
              <a:rPr lang="es-AR" dirty="0" smtClean="0"/>
              <a:t> a las que esté conectado y utiliza descodificadores para descomponer esos paquetes en sus campos constituyentes.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85231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Modernismo de datos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9061" y="2228003"/>
            <a:ext cx="2729377" cy="3633787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AR" dirty="0" smtClean="0"/>
              <a:t>La visualización de datos lleva a cabo una reducción parecida, ya que nos permite ver los patrones y estructuras que subyacen en conjuntos de datos aparentemente arbitrarios.</a:t>
            </a:r>
          </a:p>
          <a:p>
            <a:r>
              <a:rPr lang="es-AR" dirty="0" smtClean="0"/>
              <a:t>La visualización de datos se mueve desde lo concreto hacia lo abstracto para volver de nuevo a lo concreto.</a:t>
            </a:r>
          </a:p>
          <a:p>
            <a:r>
              <a:rPr lang="es-AR" dirty="0" smtClean="0"/>
              <a:t>Reversibilidad: el usuario puede interactuar con la visualización (para obtener más información, evocar otras representaciones o acceder directamente a los datos).</a:t>
            </a:r>
          </a:p>
          <a:p>
            <a:r>
              <a:rPr lang="es-AR" dirty="0">
                <a:hlinkClick r:id="rId3"/>
              </a:rPr>
              <a:t>https://</a:t>
            </a:r>
            <a:r>
              <a:rPr lang="es-AR" dirty="0" smtClean="0">
                <a:hlinkClick r:id="rId3"/>
              </a:rPr>
              <a:t>youtu.be/W-JZvxEHxyg</a:t>
            </a:r>
            <a:endParaRPr lang="es-AR" dirty="0" smtClean="0"/>
          </a:p>
          <a:p>
            <a:r>
              <a:rPr lang="es-AR" dirty="0">
                <a:hlinkClick r:id="rId4"/>
              </a:rPr>
              <a:t>https://</a:t>
            </a:r>
            <a:r>
              <a:rPr lang="es-AR" dirty="0" smtClean="0">
                <a:hlinkClick r:id="rId4"/>
              </a:rPr>
              <a:t>youtu.be/cTO0Rvmc8DQ</a:t>
            </a:r>
            <a:endParaRPr lang="es-AR" dirty="0" smtClean="0"/>
          </a:p>
        </p:txBody>
      </p:sp>
      <p:sp>
        <p:nvSpPr>
          <p:cNvPr id="7" name="CuadroTexto 6"/>
          <p:cNvSpPr txBox="1"/>
          <p:nvPr/>
        </p:nvSpPr>
        <p:spPr>
          <a:xfrm>
            <a:off x="3590925" y="5082375"/>
            <a:ext cx="2171700" cy="741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s-AR" dirty="0" err="1"/>
              <a:t>Trees</a:t>
            </a:r>
            <a:endParaRPr lang="es-AR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s-AR" sz="1600" dirty="0" err="1"/>
              <a:t>Piet</a:t>
            </a:r>
            <a:r>
              <a:rPr lang="es-AR" sz="1600" dirty="0"/>
              <a:t> </a:t>
            </a:r>
            <a:r>
              <a:rPr lang="es-AR" sz="1600" dirty="0" err="1"/>
              <a:t>Mondrian</a:t>
            </a:r>
            <a:r>
              <a:rPr lang="es-AR" sz="1600" dirty="0"/>
              <a:t>,</a:t>
            </a:r>
            <a:r>
              <a:rPr lang="es-AR" sz="1600" dirty="0"/>
              <a:t> </a:t>
            </a:r>
            <a:r>
              <a:rPr lang="es-AR" sz="1600" dirty="0"/>
              <a:t>1912</a:t>
            </a:r>
          </a:p>
        </p:txBody>
      </p:sp>
    </p:spTree>
    <p:extLst>
      <p:ext uri="{BB962C8B-B14F-4D97-AF65-F5344CB8AC3E}">
        <p14:creationId xmlns:p14="http://schemas.microsoft.com/office/powerpoint/2010/main" val="3000121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El mapeado de datos como anti-Sublime</a:t>
            </a:r>
            <a:endParaRPr lang="es-AR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AR" dirty="0" smtClean="0"/>
              <a:t>Representaciones visibles y tangibles de fenómenos de escala súper-humana en espacio y tiempo.</a:t>
            </a:r>
          </a:p>
          <a:p>
            <a:r>
              <a:rPr lang="es-AR" dirty="0" smtClean="0"/>
              <a:t>Internet, objetos astronómicos, formaciones geológicas que se desarrollan con el tiempo, patrones climáticos globales, etc.</a:t>
            </a:r>
            <a:endParaRPr lang="es-AR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AR" dirty="0">
                <a:hlinkClick r:id="rId2"/>
              </a:rPr>
              <a:t>https://emersonwalsh.github.io/WebGL</a:t>
            </a:r>
            <a:r>
              <a:rPr lang="es-AR" dirty="0" smtClean="0">
                <a:hlinkClick r:id="rId2"/>
              </a:rPr>
              <a:t>/</a:t>
            </a:r>
            <a:endParaRPr lang="es-AR" dirty="0">
              <a:hlinkClick r:id="rId3"/>
            </a:endParaRPr>
          </a:p>
          <a:p>
            <a:r>
              <a:rPr lang="es-AR" dirty="0" smtClean="0">
                <a:hlinkClick r:id="rId3"/>
              </a:rPr>
              <a:t>https</a:t>
            </a:r>
            <a:r>
              <a:rPr lang="es-AR" dirty="0">
                <a:hlinkClick r:id="rId3"/>
              </a:rPr>
              <a:t>://elfuturoesapasionante.elpais.com/la-app-que-te-ensena-geologia-mientras-juegas</a:t>
            </a:r>
            <a:r>
              <a:rPr lang="es-AR" dirty="0" smtClean="0">
                <a:hlinkClick r:id="rId3"/>
              </a:rPr>
              <a:t>/</a:t>
            </a:r>
            <a:endParaRPr lang="es-AR" dirty="0" smtClean="0"/>
          </a:p>
          <a:p>
            <a:r>
              <a:rPr lang="es-AR" dirty="0">
                <a:hlinkClick r:id="rId4"/>
              </a:rPr>
              <a:t>http://www.gisandbeers.com/visor-de-la-evolucion-geologica-de-la-tierra</a:t>
            </a:r>
            <a:r>
              <a:rPr lang="es-AR" dirty="0" smtClean="0">
                <a:hlinkClick r:id="rId4"/>
              </a:rPr>
              <a:t>/</a:t>
            </a:r>
            <a:endParaRPr lang="es-AR" dirty="0" smtClean="0"/>
          </a:p>
          <a:p>
            <a:r>
              <a:rPr lang="es-AR" dirty="0">
                <a:hlinkClick r:id="rId5"/>
              </a:rPr>
              <a:t>https://www.arcgis.com/apps/opsdashboard/index.html#/</a:t>
            </a:r>
            <a:r>
              <a:rPr lang="es-AR" dirty="0" smtClean="0">
                <a:hlinkClick r:id="rId5"/>
              </a:rPr>
              <a:t>9cb180b4e79d4dc2be2118e4226d9d7d</a:t>
            </a:r>
            <a:endParaRPr lang="es-AR" dirty="0" smtClean="0"/>
          </a:p>
          <a:p>
            <a:r>
              <a:rPr lang="es-AR" dirty="0">
                <a:hlinkClick r:id="rId6"/>
              </a:rPr>
              <a:t>http://www.tysmagazine.com/articulos/mapas</a:t>
            </a:r>
            <a:r>
              <a:rPr lang="es-AR" dirty="0" smtClean="0">
                <a:hlinkClick r:id="rId6"/>
              </a:rPr>
              <a:t>/</a:t>
            </a:r>
            <a:endParaRPr lang="es-AR" dirty="0" smtClean="0"/>
          </a:p>
          <a:p>
            <a:r>
              <a:rPr lang="es-AR" dirty="0">
                <a:hlinkClick r:id="rId7"/>
              </a:rPr>
              <a:t>https://www.google.com/intl/es-419/earth/</a:t>
            </a:r>
            <a:endParaRPr lang="es-AR" dirty="0" smtClean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26912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fuentes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La visualización de datos como nueva abstracción y </a:t>
            </a:r>
            <a:r>
              <a:rPr lang="es-AR" dirty="0" err="1" smtClean="0"/>
              <a:t>antisublime</a:t>
            </a:r>
            <a:r>
              <a:rPr lang="es-AR" dirty="0" smtClean="0"/>
              <a:t>. Lev </a:t>
            </a:r>
            <a:r>
              <a:rPr lang="es-AR" dirty="0" err="1" smtClean="0"/>
              <a:t>Manovich</a:t>
            </a:r>
            <a:endParaRPr lang="es-AR" dirty="0" smtClean="0"/>
          </a:p>
          <a:p>
            <a:r>
              <a:rPr lang="es-AR" dirty="0">
                <a:hlinkClick r:id="rId2"/>
              </a:rPr>
              <a:t>https://www.edwardtufte.com/tufte/?</a:t>
            </a:r>
            <a:r>
              <a:rPr lang="es-AR" dirty="0" smtClean="0">
                <a:hlinkClick r:id="rId2"/>
              </a:rPr>
              <a:t>gclid=EAIaIQobChMIkJTDxb3u5AIVBg6RCh0a0AxIEAAYASAAEgJipfD_BwE</a:t>
            </a:r>
            <a:endParaRPr lang="es-AR" dirty="0" smtClean="0"/>
          </a:p>
          <a:p>
            <a:r>
              <a:rPr lang="es-AR" dirty="0">
                <a:hlinkClick r:id="rId3"/>
              </a:rPr>
              <a:t>https://</a:t>
            </a:r>
            <a:r>
              <a:rPr lang="es-AR" dirty="0" smtClean="0">
                <a:hlinkClick r:id="rId3"/>
              </a:rPr>
              <a:t>sheilapontis.files.wordpress.com/2010/02/spanish.pdf</a:t>
            </a:r>
            <a:endParaRPr lang="es-AR" dirty="0" smtClean="0"/>
          </a:p>
          <a:p>
            <a:r>
              <a:rPr lang="es-AR" dirty="0">
                <a:hlinkClick r:id="rId4"/>
              </a:rPr>
              <a:t>https://respuestas.me/q/cua-ntas-variables-puedo-representar-gra-ficamente-antes-de-perder-claridad-35043007471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19687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Visualización y Mapeado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3815995"/>
              </p:ext>
            </p:extLst>
          </p:nvPr>
        </p:nvGraphicFramePr>
        <p:xfrm>
          <a:off x="581025" y="2181225"/>
          <a:ext cx="11029950" cy="3987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5370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Visualización y Mapeado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AR" dirty="0"/>
              <a:t>Representación gráfica de datos cuantitativos desde el SXVIII.</a:t>
            </a:r>
          </a:p>
          <a:p>
            <a:r>
              <a:rPr lang="es-AR" dirty="0" err="1" smtClean="0"/>
              <a:t>Eduard</a:t>
            </a:r>
            <a:r>
              <a:rPr lang="es-AR" dirty="0" smtClean="0"/>
              <a:t> </a:t>
            </a:r>
            <a:r>
              <a:rPr lang="es-AR" dirty="0" err="1" smtClean="0"/>
              <a:t>Tufte</a:t>
            </a:r>
            <a:r>
              <a:rPr lang="es-AR" dirty="0" smtClean="0"/>
              <a:t>: </a:t>
            </a:r>
            <a:r>
              <a:rPr lang="es-AR" dirty="0">
                <a:hlinkClick r:id="rId2"/>
              </a:rPr>
              <a:t>https://www.edwardtufte.com/tufte/</a:t>
            </a:r>
            <a:endParaRPr lang="es-AR" dirty="0" smtClean="0"/>
          </a:p>
          <a:p>
            <a:endParaRPr lang="es-AR" dirty="0"/>
          </a:p>
        </p:txBody>
      </p:sp>
      <p:pic>
        <p:nvPicPr>
          <p:cNvPr id="1026" name="Picture 2" descr="introduzca la descripción de la imagen aquí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845" y="683548"/>
            <a:ext cx="5623501" cy="387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Marcador de contenido 11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5800" y="683548"/>
            <a:ext cx="5584528" cy="387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8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Visualización y Mapeado</a:t>
            </a:r>
            <a:endParaRPr lang="es-A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5788" y="1977655"/>
            <a:ext cx="3280423" cy="467398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5009" y="1977655"/>
            <a:ext cx="3435799" cy="474884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81192" y="1977655"/>
            <a:ext cx="2366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Resumen de los inventos y desarrollos más importantes vinculados con el lenguaje esquemático. XVII - XX</a:t>
            </a:r>
            <a:endParaRPr lang="es-AR" dirty="0"/>
          </a:p>
        </p:txBody>
      </p:sp>
      <p:sp>
        <p:nvSpPr>
          <p:cNvPr id="7" name="Botón de acción: Película 6">
            <a:hlinkClick r:id="rId4" highlightClick="1"/>
          </p:cNvPr>
          <p:cNvSpPr/>
          <p:nvPr/>
        </p:nvSpPr>
        <p:spPr>
          <a:xfrm>
            <a:off x="689258" y="5729753"/>
            <a:ext cx="822858" cy="559558"/>
          </a:xfrm>
          <a:prstGeom prst="actionButtonMovi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CuadroTexto 2"/>
          <p:cNvSpPr txBox="1"/>
          <p:nvPr/>
        </p:nvSpPr>
        <p:spPr>
          <a:xfrm>
            <a:off x="1628596" y="5640200"/>
            <a:ext cx="2270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genius of the London Tube Map | Small Thing Big Idea, a TED series</a:t>
            </a:r>
            <a:endParaRPr lang="es-AR" sz="1400" dirty="0"/>
          </a:p>
        </p:txBody>
      </p:sp>
    </p:spTree>
    <p:extLst>
      <p:ext uri="{BB962C8B-B14F-4D97-AF65-F5344CB8AC3E}">
        <p14:creationId xmlns:p14="http://schemas.microsoft.com/office/powerpoint/2010/main" val="369805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Visualización y Mapeado</a:t>
            </a:r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3192822103"/>
              </p:ext>
            </p:extLst>
          </p:nvPr>
        </p:nvGraphicFramePr>
        <p:xfrm>
          <a:off x="581192" y="2139225"/>
          <a:ext cx="11029616" cy="4162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471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Visualización y Mapeado</a:t>
            </a:r>
          </a:p>
        </p:txBody>
      </p:sp>
      <p:sp>
        <p:nvSpPr>
          <p:cNvPr id="8" name="Marcador de contenido 7"/>
          <p:cNvSpPr>
            <a:spLocks noGrp="1"/>
          </p:cNvSpPr>
          <p:nvPr>
            <p:ph sz="half" idx="1"/>
          </p:nvPr>
        </p:nvSpPr>
        <p:spPr>
          <a:xfrm>
            <a:off x="818865" y="2228003"/>
            <a:ext cx="4442077" cy="3633047"/>
          </a:xfrm>
        </p:spPr>
        <p:txBody>
          <a:bodyPr/>
          <a:lstStyle/>
          <a:p>
            <a:r>
              <a:rPr lang="es-AR" dirty="0"/>
              <a:t>Métodos</a:t>
            </a:r>
          </a:p>
          <a:p>
            <a:pPr lvl="1"/>
            <a:r>
              <a:rPr lang="es-AR" dirty="0"/>
              <a:t>Estadística clásica</a:t>
            </a:r>
          </a:p>
          <a:p>
            <a:pPr lvl="1"/>
            <a:r>
              <a:rPr lang="es-AR" dirty="0"/>
              <a:t>Minería de datos</a:t>
            </a:r>
          </a:p>
          <a:p>
            <a:r>
              <a:rPr lang="es-AR" dirty="0"/>
              <a:t>Mapeo</a:t>
            </a:r>
          </a:p>
          <a:p>
            <a:pPr lvl="1"/>
            <a:r>
              <a:rPr lang="es-AR" dirty="0"/>
              <a:t>Imágenes sobre sonidos</a:t>
            </a:r>
          </a:p>
          <a:p>
            <a:pPr lvl="1"/>
            <a:r>
              <a:rPr lang="es-AR" dirty="0"/>
              <a:t>Sonidos sobre espacios en 3D</a:t>
            </a:r>
          </a:p>
          <a:p>
            <a:pPr lvl="1"/>
            <a:r>
              <a:rPr lang="es-AR" dirty="0" err="1"/>
              <a:t>etc</a:t>
            </a:r>
            <a:endParaRPr lang="es-AR" dirty="0"/>
          </a:p>
          <a:p>
            <a:endParaRPr lang="es-AR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84811" y="2626837"/>
            <a:ext cx="2622379" cy="166526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 l="1207" t="3320" r="2010" b="2192"/>
          <a:stretch/>
        </p:blipFill>
        <p:spPr>
          <a:xfrm>
            <a:off x="8128399" y="2339576"/>
            <a:ext cx="3482410" cy="2344764"/>
          </a:xfrm>
          <a:prstGeom prst="rect">
            <a:avLst/>
          </a:prstGeom>
          <a:ln>
            <a:noFill/>
          </a:ln>
        </p:spPr>
      </p:pic>
      <p:pic>
        <p:nvPicPr>
          <p:cNvPr id="11" name="Imagen 10">
            <a:hlinkClick r:id="rId4"/>
          </p:cNvPr>
          <p:cNvPicPr>
            <a:picLocks noChangeAspect="1"/>
          </p:cNvPicPr>
          <p:nvPr/>
        </p:nvPicPr>
        <p:blipFill rotWithShape="1"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5809" y="5048390"/>
            <a:ext cx="8705000" cy="15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0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Visualización y Mapeado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Visualización</a:t>
            </a:r>
            <a:endParaRPr lang="es-AR" dirty="0"/>
          </a:p>
        </p:txBody>
      </p:sp>
      <p:sp>
        <p:nvSpPr>
          <p:cNvPr id="7" name="Marcador de contenido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AR" dirty="0" smtClean="0"/>
              <a:t>Datos cuantificados no-visuales, transformados en representaciones visuales.</a:t>
            </a:r>
          </a:p>
          <a:p>
            <a:pPr lvl="1"/>
            <a:r>
              <a:rPr lang="es-AR" dirty="0" smtClean="0"/>
              <a:t>Registros meteorológicos</a:t>
            </a:r>
          </a:p>
          <a:p>
            <a:pPr lvl="1"/>
            <a:r>
              <a:rPr lang="es-AR" dirty="0" smtClean="0"/>
              <a:t>Conducta del mercado de valores</a:t>
            </a:r>
          </a:p>
          <a:p>
            <a:pPr lvl="1"/>
            <a:r>
              <a:rPr lang="es-AR" dirty="0" smtClean="0"/>
              <a:t>Trayectoria de mensajes en red informática</a:t>
            </a:r>
            <a:endParaRPr lang="es-AR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AR" dirty="0" smtClean="0"/>
              <a:t>Mapeado</a:t>
            </a:r>
            <a:endParaRPr lang="es-AR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AR" dirty="0" smtClean="0"/>
              <a:t>Una representación sobre otra (con un mismo código numérico):</a:t>
            </a:r>
          </a:p>
          <a:p>
            <a:pPr lvl="1"/>
            <a:r>
              <a:rPr lang="es-AR" dirty="0" smtClean="0"/>
              <a:t>Imagen en escala de grises sobre superficie 3D</a:t>
            </a:r>
          </a:p>
          <a:p>
            <a:pPr lvl="1"/>
            <a:r>
              <a:rPr lang="es-AR" dirty="0" smtClean="0"/>
              <a:t>Onda sonora sobre imagen</a:t>
            </a:r>
          </a:p>
          <a:p>
            <a:pPr lvl="1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4406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Visualización y Mapeado</a:t>
            </a:r>
          </a:p>
        </p:txBody>
      </p:sp>
      <p:pic>
        <p:nvPicPr>
          <p:cNvPr id="4098" name="Picture 2" descr="Imagen relacionada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819177"/>
            <a:ext cx="7252623" cy="2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8301831" y="2846210"/>
            <a:ext cx="3138985" cy="1188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s-AR" dirty="0" smtClean="0"/>
              <a:t>¿</a:t>
            </a:r>
            <a:r>
              <a:rPr lang="es-AR" dirty="0">
                <a:solidFill>
                  <a:schemeClr val="tx2"/>
                </a:solidFill>
              </a:rPr>
              <a:t>Quién decide el mapeado?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s-AR" dirty="0">
                <a:solidFill>
                  <a:schemeClr val="tx2"/>
                </a:solidFill>
              </a:rPr>
              <a:t>¿Qué dimensiones?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s-AR" dirty="0">
                <a:solidFill>
                  <a:schemeClr val="tx2"/>
                </a:solidFill>
              </a:rPr>
              <a:t>¿Qué tipo de interfaz?</a:t>
            </a:r>
          </a:p>
        </p:txBody>
      </p:sp>
    </p:spTree>
    <p:extLst>
      <p:ext uri="{BB962C8B-B14F-4D97-AF65-F5344CB8AC3E}">
        <p14:creationId xmlns:p14="http://schemas.microsoft.com/office/powerpoint/2010/main" val="5987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Modernismo de datos</a:t>
            </a:r>
            <a:endParaRPr lang="es-AR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Live </a:t>
            </a:r>
            <a:r>
              <a:rPr lang="es-AR" dirty="0" err="1" smtClean="0"/>
              <a:t>wire</a:t>
            </a:r>
            <a:r>
              <a:rPr lang="es-AR" dirty="0" smtClean="0"/>
              <a:t>. 1995. Natalie </a:t>
            </a:r>
            <a:r>
              <a:rPr lang="es-AR" dirty="0" err="1" smtClean="0"/>
              <a:t>Jeremijenko</a:t>
            </a:r>
            <a:endParaRPr lang="es-AR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AR" dirty="0" smtClean="0"/>
              <a:t>Net Art - </a:t>
            </a:r>
            <a:r>
              <a:rPr lang="es-AR" dirty="0" err="1" smtClean="0"/>
              <a:t>Jevbratt</a:t>
            </a:r>
            <a:endParaRPr lang="es-AR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96401" y="2926052"/>
            <a:ext cx="4117151" cy="2935287"/>
          </a:xfrm>
          <a:prstGeom prst="rect">
            <a:avLst/>
          </a:prstGeom>
        </p:spPr>
      </p:pic>
      <p:pic>
        <p:nvPicPr>
          <p:cNvPr id="14" name="Marcador de contenido 13">
            <a:hlinkClick r:id="rId3"/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907213" y="2925763"/>
            <a:ext cx="3475037" cy="347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9767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297</TotalTime>
  <Words>404</Words>
  <Application>Microsoft Office PowerPoint</Application>
  <PresentationFormat>Panorámica</PresentationFormat>
  <Paragraphs>69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6" baseType="lpstr">
      <vt:lpstr>Gill Sans MT</vt:lpstr>
      <vt:lpstr>Wingdings 2</vt:lpstr>
      <vt:lpstr>Dividendo</vt:lpstr>
      <vt:lpstr>Visualización de datos</vt:lpstr>
      <vt:lpstr>Visualización y Mapeado</vt:lpstr>
      <vt:lpstr>Visualización y Mapeado</vt:lpstr>
      <vt:lpstr>Visualización y Mapeado</vt:lpstr>
      <vt:lpstr>Visualización y Mapeado</vt:lpstr>
      <vt:lpstr>Visualización y Mapeado</vt:lpstr>
      <vt:lpstr>Visualización y Mapeado</vt:lpstr>
      <vt:lpstr>Visualización y Mapeado</vt:lpstr>
      <vt:lpstr>Modernismo de datos</vt:lpstr>
      <vt:lpstr>Modernismo de datos</vt:lpstr>
      <vt:lpstr>Modernismo de datos</vt:lpstr>
      <vt:lpstr>El mapeado de datos como anti-Sublime</vt:lpstr>
      <vt:lpstr>fuentes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Visualización de datos</dc:title>
  <dc:creator>Laboratorios</dc:creator>
  <cp:lastModifiedBy>Silvana Padovano</cp:lastModifiedBy>
  <cp:revision>46</cp:revision>
  <dcterms:created xsi:type="dcterms:W3CDTF">2019-09-26T12:20:38Z</dcterms:created>
  <dcterms:modified xsi:type="dcterms:W3CDTF">2019-09-27T02:56:23Z</dcterms:modified>
</cp:coreProperties>
</file>